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5"/>
  </p:notesMasterIdLst>
  <p:sldIdLst>
    <p:sldId id="256" r:id="rId2"/>
    <p:sldId id="267" r:id="rId3"/>
    <p:sldId id="266" r:id="rId4"/>
    <p:sldId id="257" r:id="rId5"/>
    <p:sldId id="258" r:id="rId6"/>
    <p:sldId id="259" r:id="rId7"/>
    <p:sldId id="269" r:id="rId8"/>
    <p:sldId id="260" r:id="rId9"/>
    <p:sldId id="272" r:id="rId10"/>
    <p:sldId id="270" r:id="rId11"/>
    <p:sldId id="271" r:id="rId12"/>
    <p:sldId id="261" r:id="rId13"/>
    <p:sldId id="275" r:id="rId14"/>
    <p:sldId id="287" r:id="rId15"/>
    <p:sldId id="276" r:id="rId16"/>
    <p:sldId id="277" r:id="rId17"/>
    <p:sldId id="278" r:id="rId18"/>
    <p:sldId id="279" r:id="rId19"/>
    <p:sldId id="274" r:id="rId20"/>
    <p:sldId id="288" r:id="rId21"/>
    <p:sldId id="289" r:id="rId22"/>
    <p:sldId id="262" r:id="rId23"/>
    <p:sldId id="280" r:id="rId24"/>
    <p:sldId id="283" r:id="rId25"/>
    <p:sldId id="281" r:id="rId26"/>
    <p:sldId id="282" r:id="rId27"/>
    <p:sldId id="286" r:id="rId28"/>
    <p:sldId id="263" r:id="rId29"/>
    <p:sldId id="285" r:id="rId30"/>
    <p:sldId id="284" r:id="rId31"/>
    <p:sldId id="273" r:id="rId32"/>
    <p:sldId id="264" r:id="rId33"/>
    <p:sldId id="26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542"/>
    <p:restoredTop sz="94663"/>
  </p:normalViewPr>
  <p:slideViewPr>
    <p:cSldViewPr snapToGrid="0" snapToObjects="1">
      <p:cViewPr varScale="1">
        <p:scale>
          <a:sx n="85" d="100"/>
          <a:sy n="85" d="100"/>
        </p:scale>
        <p:origin x="176" y="768"/>
      </p:cViewPr>
      <p:guideLst/>
    </p:cSldViewPr>
  </p:slideViewPr>
  <p:outlineViewPr>
    <p:cViewPr>
      <p:scale>
        <a:sx n="33" d="100"/>
        <a:sy n="33" d="100"/>
      </p:scale>
      <p:origin x="0" y="-58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Social Media Accessibility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26A-4C45-81BA-0BC8D0A5E702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26A-4C45-81BA-0BC8D0A5E702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F26A-4C45-81BA-0BC8D0A5E702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26A-4C45-81BA-0BC8D0A5E702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F26A-4C45-81BA-0BC8D0A5E7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Very Accessible</c:v>
                </c:pt>
                <c:pt idx="1">
                  <c:v>Somewhat Accessible</c:v>
                </c:pt>
                <c:pt idx="2">
                  <c:v>Somewhat Inaccessible</c:v>
                </c:pt>
                <c:pt idx="3">
                  <c:v>Very Inaccessible</c:v>
                </c:pt>
                <c:pt idx="4">
                  <c:v>I Don't Know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0.14899999999999999</c:v>
                </c:pt>
                <c:pt idx="1">
                  <c:v>0.54300000000000004</c:v>
                </c:pt>
                <c:pt idx="2">
                  <c:v>0.14499999999999999</c:v>
                </c:pt>
                <c:pt idx="3">
                  <c:v>4.9000000000000002E-2</c:v>
                </c:pt>
                <c:pt idx="4">
                  <c:v>0.113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26A-4C45-81BA-0BC8D0A5E70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B1F78-48F6-A34E-90E3-4B548CDCA97D}" type="datetimeFigureOut">
              <a:rPr lang="en-US" smtClean="0"/>
              <a:t>5/21/19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FFAA7-62FE-E643-A983-F54534391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59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36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49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43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82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41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49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34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FFAA7-62FE-E643-A983-F54534391DA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1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ctr" anchorCtr="0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8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8" y="6424613"/>
            <a:ext cx="228600" cy="22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178" y="0"/>
            <a:ext cx="803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0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8" y="6424613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178" y="0"/>
            <a:ext cx="803672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8" y="6424613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83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86000" y="1946031"/>
            <a:ext cx="6229350" cy="412298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/>
            </a:lvl1pPr>
            <a:lvl2pPr marL="457200" indent="0">
              <a:spcAft>
                <a:spcPts val="600"/>
              </a:spcAft>
              <a:buNone/>
              <a:defRPr/>
            </a:lvl2pPr>
            <a:lvl3pPr marL="914400" indent="0">
              <a:spcAft>
                <a:spcPts val="600"/>
              </a:spcAft>
              <a:buNone/>
              <a:defRPr/>
            </a:lvl3pPr>
            <a:lvl4pPr marL="1371600" indent="0">
              <a:spcAft>
                <a:spcPts val="600"/>
              </a:spcAft>
              <a:buNone/>
              <a:defRPr/>
            </a:lvl4pPr>
            <a:lvl5pPr marL="1828800" indent="0">
              <a:spcAft>
                <a:spcPts val="6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178" y="0"/>
            <a:ext cx="803672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8" y="6424613"/>
            <a:ext cx="228600" cy="228600"/>
          </a:xfrm>
          <a:prstGeom prst="rect">
            <a:avLst/>
          </a:prstGeom>
        </p:spPr>
      </p:pic>
      <p:pic>
        <p:nvPicPr>
          <p:cNvPr id="13" name="Picture 12" descr="Quotation mark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31" y="1297354"/>
            <a:ext cx="1539631" cy="153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5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 lIns="274320" rIns="27432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178" y="0"/>
            <a:ext cx="803672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8" y="6424613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178" y="0"/>
            <a:ext cx="803672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8" y="6424613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47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solidFill>
            <a:schemeClr val="tx1"/>
          </a:solidFill>
        </p:spPr>
        <p:txBody>
          <a:bodyPr vert="horz" lIns="274320" tIns="45720" rIns="27432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8018" y="6356351"/>
            <a:ext cx="2282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48503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368" y="6356351"/>
            <a:ext cx="402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513BE6F6-5748-F846-823F-B622A8D6FDD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09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1" r:id="rId5"/>
    <p:sldLayoutId id="2147483666" r:id="rId6"/>
    <p:sldLayoutId id="2147483667" r:id="rId7"/>
    <p:sldLayoutId id="214748367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420"/>
            <a:ext cx="7772400" cy="3739842"/>
          </a:xfrm>
        </p:spPr>
        <p:txBody>
          <a:bodyPr anchor="ctr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Best Practices</a:t>
            </a:r>
            <a:br>
              <a:rPr lang="en-US" dirty="0"/>
            </a:br>
            <a:r>
              <a:rPr lang="en-US" sz="4000" dirty="0"/>
              <a:t>for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Accessible</a:t>
            </a:r>
            <a:br>
              <a:rPr lang="en-US" dirty="0"/>
            </a:br>
            <a:r>
              <a:rPr lang="en-US" dirty="0"/>
              <a:t>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95446"/>
            <a:ext cx="6858000" cy="1160585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Mindy Johnson  |  AEM Center &amp; CAST</a:t>
            </a:r>
          </a:p>
          <a:p>
            <a:pPr>
              <a:lnSpc>
                <a:spcPct val="120000"/>
              </a:lnSpc>
            </a:pPr>
            <a:r>
              <a:rPr lang="en-US" dirty="0"/>
              <a:t>Director of Digital Communications &amp; Outreach</a:t>
            </a:r>
          </a:p>
        </p:txBody>
      </p:sp>
      <p:pic>
        <p:nvPicPr>
          <p:cNvPr id="4" name="Picture 3" descr="National Center on Accessible Educational Material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60947"/>
            <a:ext cx="61849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3500" dirty="0"/>
              <a:t>My disability exists not because </a:t>
            </a:r>
            <a:br>
              <a:rPr lang="en-US" sz="3500" dirty="0"/>
            </a:br>
            <a:r>
              <a:rPr lang="en-US" sz="3500" dirty="0"/>
              <a:t>I use a wheelchair, but because </a:t>
            </a:r>
            <a:br>
              <a:rPr lang="en-US" sz="3500" dirty="0"/>
            </a:br>
            <a:r>
              <a:rPr lang="en-US" sz="3500" dirty="0"/>
              <a:t>the broader environment </a:t>
            </a:r>
            <a:br>
              <a:rPr lang="en-US" sz="3500" dirty="0"/>
            </a:br>
            <a:r>
              <a:rPr lang="en-US" sz="3500" dirty="0"/>
              <a:t>isn't accessible.</a:t>
            </a:r>
          </a:p>
          <a:p>
            <a:pPr algn="r">
              <a:lnSpc>
                <a:spcPct val="110000"/>
              </a:lnSpc>
              <a:spcBef>
                <a:spcPts val="4400"/>
              </a:spcBef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Stella Young, Disability Rights Activist</a:t>
            </a:r>
          </a:p>
        </p:txBody>
      </p:sp>
    </p:spTree>
    <p:extLst>
      <p:ext uri="{BB962C8B-B14F-4D97-AF65-F5344CB8AC3E}">
        <p14:creationId xmlns:p14="http://schemas.microsoft.com/office/powerpoint/2010/main" val="162803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Social Media Accessibility</a:t>
            </a:r>
          </a:p>
        </p:txBody>
      </p:sp>
      <p:graphicFrame>
        <p:nvGraphicFramePr>
          <p:cNvPr id="9" name="Content Placeholder 8" descr="Pie chart: Very Accessible = 15%, Somewhat Accessible = 54%, Somewhat Inaccessible = 15%, Very Inaccessible = 5%, I Don't Know = 11%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87891624"/>
              </p:ext>
            </p:extLst>
          </p:nvPr>
        </p:nvGraphicFramePr>
        <p:xfrm>
          <a:off x="628649" y="1825624"/>
          <a:ext cx="7886699" cy="3989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28649" y="5545015"/>
            <a:ext cx="7886701" cy="631948"/>
          </a:xfrm>
        </p:spPr>
        <p:txBody>
          <a:bodyPr anchor="b">
            <a:normAutofit/>
          </a:bodyPr>
          <a:lstStyle/>
          <a:p>
            <a:pPr marL="0" indent="0" algn="r">
              <a:buNone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WebAIM’s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Screen Reader User Survey #7 (2019)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29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Your Flavor?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 descr="Facebook log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723" y="4128371"/>
            <a:ext cx="1371600" cy="1371600"/>
          </a:xfrm>
          <a:prstGeom prst="rect">
            <a:avLst/>
          </a:prstGeom>
        </p:spPr>
      </p:pic>
      <p:pic>
        <p:nvPicPr>
          <p:cNvPr id="10" name="Picture 9" descr="Instagram log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275" y="4618240"/>
            <a:ext cx="1371600" cy="1371600"/>
          </a:xfrm>
          <a:prstGeom prst="rect">
            <a:avLst/>
          </a:prstGeom>
        </p:spPr>
      </p:pic>
      <p:pic>
        <p:nvPicPr>
          <p:cNvPr id="11" name="Picture 10" descr="LinkedIn logo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59" y="2071780"/>
            <a:ext cx="1371600" cy="1246909"/>
          </a:xfrm>
          <a:prstGeom prst="rect">
            <a:avLst/>
          </a:prstGeom>
        </p:spPr>
      </p:pic>
      <p:pic>
        <p:nvPicPr>
          <p:cNvPr id="13" name="Picture 12" descr="Pinterest logo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756" y="4373928"/>
            <a:ext cx="1371600" cy="1371600"/>
          </a:xfrm>
          <a:prstGeom prst="rect">
            <a:avLst/>
          </a:prstGeom>
        </p:spPr>
      </p:pic>
      <p:pic>
        <p:nvPicPr>
          <p:cNvPr id="17" name="Picture 16" descr="Snapchat logo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963" y="2459742"/>
            <a:ext cx="1371600" cy="1285875"/>
          </a:xfrm>
          <a:prstGeom prst="rect">
            <a:avLst/>
          </a:prstGeom>
        </p:spPr>
      </p:pic>
      <p:pic>
        <p:nvPicPr>
          <p:cNvPr id="18" name="Picture 17" descr="Twitter logo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17" y="4012408"/>
            <a:ext cx="1371600" cy="1143000"/>
          </a:xfrm>
          <a:prstGeom prst="rect">
            <a:avLst/>
          </a:prstGeom>
        </p:spPr>
      </p:pic>
      <p:pic>
        <p:nvPicPr>
          <p:cNvPr id="19" name="Picture 18" descr="Vimeo logo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692" y="2071780"/>
            <a:ext cx="1371600" cy="1171575"/>
          </a:xfrm>
          <a:prstGeom prst="rect">
            <a:avLst/>
          </a:prstGeom>
        </p:spPr>
      </p:pic>
      <p:pic>
        <p:nvPicPr>
          <p:cNvPr id="20" name="Picture 19" descr="YouTube logo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20" y="3051970"/>
            <a:ext cx="13716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7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 descr="Social Media Accessibility: Plain Language represented by a speech bubble, CamelCase Hashtags represented by a # symbol, Image Descriptions represented by an icon of three people, Captioning &amp; Audio represented by closed captioning &amp; audio description icons, and Link Shorteners represented by the WWW abbreviation.">
            <a:extLst>
              <a:ext uri="{FF2B5EF4-FFF2-40B4-BE49-F238E27FC236}">
                <a16:creationId xmlns:a16="http://schemas.microsoft.com/office/drawing/2014/main" id="{D1AF85C5-7EB0-A647-8E71-04311B267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42" y="1283678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6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Plain Language</a:t>
            </a:r>
          </a:p>
        </p:txBody>
      </p:sp>
      <p:pic>
        <p:nvPicPr>
          <p:cNvPr id="8" name="Content Placeholder 7" descr="Plain Language represented by a speech bubble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58194"/>
            <a:ext cx="3886200" cy="38862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dirty="0"/>
              <a:t>Avoid acronyms, abbreviations, </a:t>
            </a:r>
            <a:br>
              <a:rPr lang="en-US" dirty="0"/>
            </a:br>
            <a:r>
              <a:rPr lang="en-US" dirty="0"/>
              <a:t>and jargon.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66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100" dirty="0"/>
              <a:t>Plain Language</a:t>
            </a:r>
            <a:r>
              <a:rPr lang="en-US" sz="4100"/>
              <a:t>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en-US" dirty="0"/>
              <a:t>Not plain language:</a:t>
            </a:r>
          </a:p>
          <a:p>
            <a:pPr marL="465138" indent="0">
              <a:lnSpc>
                <a:spcPct val="130000"/>
              </a:lnSpc>
              <a:buNone/>
            </a:pPr>
            <a:r>
              <a:rPr lang="en-US" dirty="0"/>
              <a:t>“It is imperative that our MTSS includes UDL at all levels of instructional support.”</a:t>
            </a:r>
          </a:p>
          <a:p>
            <a:pPr marL="0" indent="0">
              <a:lnSpc>
                <a:spcPct val="130000"/>
              </a:lnSpc>
              <a:spcBef>
                <a:spcPts val="2200"/>
              </a:spcBef>
              <a:buNone/>
            </a:pPr>
            <a:r>
              <a:rPr lang="en-US" dirty="0"/>
              <a:t>Plain language:</a:t>
            </a:r>
          </a:p>
          <a:p>
            <a:pPr marL="465138" indent="0">
              <a:lnSpc>
                <a:spcPct val="130000"/>
              </a:lnSpc>
              <a:buNone/>
            </a:pPr>
            <a:r>
              <a:rPr lang="en-US" dirty="0"/>
              <a:t>“Universal Design for Learning isn’t just for students who struggle. It’s for everyone.”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0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 vert="horz" lIns="274320" tIns="45720" rIns="274320" bIns="45720" rtlCol="0" anchor="ctr">
            <a:normAutofit/>
          </a:bodyPr>
          <a:lstStyle/>
          <a:p>
            <a:r>
              <a:rPr lang="en-US" dirty="0" err="1"/>
              <a:t>CamelCase</a:t>
            </a:r>
            <a:r>
              <a:rPr lang="en-US" dirty="0"/>
              <a:t> Hashtags</a:t>
            </a:r>
          </a:p>
        </p:txBody>
      </p:sp>
      <p:pic>
        <p:nvPicPr>
          <p:cNvPr id="8" name="Content Placeholder 7" descr="CamelCase Hashtags represented by a # symbol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58194"/>
            <a:ext cx="3886200" cy="38862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dirty="0" err="1"/>
              <a:t>CamelCase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makes hashtags </a:t>
            </a:r>
            <a:br>
              <a:rPr lang="en-US" dirty="0"/>
            </a:br>
            <a:r>
              <a:rPr lang="en-US" dirty="0"/>
              <a:t>easier to read.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8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CamelCase</a:t>
            </a:r>
            <a:r>
              <a:rPr lang="en-US" dirty="0"/>
              <a:t>?</a:t>
            </a:r>
          </a:p>
        </p:txBody>
      </p:sp>
      <p:pic>
        <p:nvPicPr>
          <p:cNvPr id="7" name="Content Placeholder 6" descr="Camel icon. Created by Tatiana Belkina from Noun Project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31" y="1825625"/>
            <a:ext cx="4351338" cy="435133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05907" y="2857520"/>
            <a:ext cx="298354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</a:t>
            </a:r>
            <a:r>
              <a:rPr lang="en-US" sz="28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amel</a:t>
            </a:r>
            <a:r>
              <a:rPr lang="en-US" sz="40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</a:t>
            </a:r>
            <a:r>
              <a:rPr lang="en-US" sz="28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ase</a:t>
            </a:r>
            <a:endParaRPr lang="en-US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4215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CamelCase</a:t>
            </a:r>
            <a:r>
              <a:rPr lang="en-US" dirty="0"/>
              <a:t>: Examples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notcamelcase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themoreyouknow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followfriday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udlchat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notsoeasytoread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#a11y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#aem4all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CamelCase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TheMoreYouKnow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FollowFriday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#UDLchat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</a:t>
            </a:r>
            <a:r>
              <a:rPr lang="en-US" dirty="0" err="1"/>
              <a:t>SuperEasyToRead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#a11y or #A11y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#AEM4all or #AEM4All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59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CamelCase</a:t>
            </a:r>
            <a:r>
              <a:rPr lang="en-US" dirty="0"/>
              <a:t>: 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11</a:t>
            </a:fld>
            <a:endParaRPr lang="en-US"/>
          </a:p>
        </p:txBody>
      </p:sp>
      <p:pic>
        <p:nvPicPr>
          <p:cNvPr id="9" name="Content Placeholder 8" descr="Screenshot of a tweet: &quot;Thanks to my fellow #ISTEstandards colleagues, I think I may need a new business card. #ThoughtTriggerer #FavoriteRole @isteconnects&quot;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906" y="1825625"/>
            <a:ext cx="4148188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281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Descriptions</a:t>
            </a:r>
          </a:p>
        </p:txBody>
      </p:sp>
      <p:pic>
        <p:nvPicPr>
          <p:cNvPr id="8" name="Content Placeholder 7" descr="Image Descriptions represented by an icon of three people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58194"/>
            <a:ext cx="3886200" cy="38862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dirty="0"/>
              <a:t>Images without descriptions are like an unfinished story.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4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Image Descriptions: Twitter</a:t>
            </a:r>
          </a:p>
        </p:txBody>
      </p:sp>
      <p:pic>
        <p:nvPicPr>
          <p:cNvPr id="7" name="Content Placeholder 6" descr="Diagram of how to turn on image description creation in Twitt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033" y="1825625"/>
            <a:ext cx="6005933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893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Image Descriptions: Twitter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14</a:t>
            </a:fld>
            <a:endParaRPr lang="en-US"/>
          </a:p>
        </p:txBody>
      </p:sp>
      <p:pic>
        <p:nvPicPr>
          <p:cNvPr id="10" name="Picture 9" descr="Screenshot of the screen to turn on &quot;compose image descriptions&quot; in Twitter.">
            <a:extLst>
              <a:ext uri="{FF2B5EF4-FFF2-40B4-BE49-F238E27FC236}">
                <a16:creationId xmlns:a16="http://schemas.microsoft.com/office/drawing/2014/main" id="{07886B57-B133-6243-9025-D89D4A8E3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70" y="1863519"/>
            <a:ext cx="6696659" cy="43200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2012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Image Descriptions: Twitter</a:t>
            </a:r>
          </a:p>
        </p:txBody>
      </p:sp>
      <p:pic>
        <p:nvPicPr>
          <p:cNvPr id="7" name="Content Placeholder 6" descr="Screenshot of a tweet being composed with an image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79" y="1825625"/>
            <a:ext cx="6521442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38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Image Descriptions: Twitter</a:t>
            </a:r>
          </a:p>
        </p:txBody>
      </p:sp>
      <p:pic>
        <p:nvPicPr>
          <p:cNvPr id="7" name="Content Placeholder 6" descr="Screenshot of the image description window in Twitter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48" y="1825625"/>
            <a:ext cx="5964904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6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Image Descriptions: Twitter</a:t>
            </a:r>
          </a:p>
        </p:txBody>
      </p:sp>
      <p:pic>
        <p:nvPicPr>
          <p:cNvPr id="7" name="Content Placeholder 6" descr="Screenshot of the image description window in Twitter with a description added to the image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48" y="1825625"/>
            <a:ext cx="5964904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25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Image Descriptions: Twitter</a:t>
            </a:r>
          </a:p>
        </p:txBody>
      </p:sp>
      <p:pic>
        <p:nvPicPr>
          <p:cNvPr id="7" name="Content Placeholder 6" descr="Screenshot of a tweet being composed with an image. The image has already been described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79" y="1825625"/>
            <a:ext cx="6521442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02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Image Descriptions: Instagram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19</a:t>
            </a:fld>
            <a:endParaRPr lang="en-US"/>
          </a:p>
        </p:txBody>
      </p:sp>
      <p:pic>
        <p:nvPicPr>
          <p:cNvPr id="14" name="Picture 13" descr="Screenshot of an uploaded Instagram photo">
            <a:extLst>
              <a:ext uri="{FF2B5EF4-FFF2-40B4-BE49-F238E27FC236}">
                <a16:creationId xmlns:a16="http://schemas.microsoft.com/office/drawing/2014/main" id="{C05B5ACD-7050-A543-B639-AA293FE9A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431069"/>
            <a:ext cx="1791507" cy="31849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Alt text screen in Instagram with image and alt text provided">
            <a:extLst>
              <a:ext uri="{FF2B5EF4-FFF2-40B4-BE49-F238E27FC236}">
                <a16:creationId xmlns:a16="http://schemas.microsoft.com/office/drawing/2014/main" id="{5520E1C9-27E0-9A4F-B1B1-2D0B63DD9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842" y="2431068"/>
            <a:ext cx="1791508" cy="31849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Screenshot of the New Post screen in Instagram. Advanced Settings is circled.">
            <a:extLst>
              <a:ext uri="{FF2B5EF4-FFF2-40B4-BE49-F238E27FC236}">
                <a16:creationId xmlns:a16="http://schemas.microsoft.com/office/drawing/2014/main" id="{7D8F6F9B-9902-6D4A-80E8-77B542E1C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039" y="2431066"/>
            <a:ext cx="1791507" cy="31849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Screenshot of the Advanced Settings screen in Instagram. Write Alt Text is circled.">
            <a:extLst>
              <a:ext uri="{FF2B5EF4-FFF2-40B4-BE49-F238E27FC236}">
                <a16:creationId xmlns:a16="http://schemas.microsoft.com/office/drawing/2014/main" id="{147A9B2D-51FE-8B42-A838-32455539A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1428" y="2431066"/>
            <a:ext cx="1927531" cy="31849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8247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Image Descriptions: Facebook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 descr="Screenshot of a Facebook photo with the Options menu shown, Change Alt Text selected.">
            <a:extLst>
              <a:ext uri="{FF2B5EF4-FFF2-40B4-BE49-F238E27FC236}">
                <a16:creationId xmlns:a16="http://schemas.microsoft.com/office/drawing/2014/main" id="{2431F9EE-81C3-964A-B4F9-F3E570C253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69"/>
          <a:stretch/>
        </p:blipFill>
        <p:spPr>
          <a:xfrm>
            <a:off x="1153448" y="2072594"/>
            <a:ext cx="3418552" cy="39599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Screenshot of the Change Alt Text popup. &quot;The automatically generated alternative text for this photo is: dog. Add alternative text that describes the contents of the photo for people with visual impairments.&quot; Button: Override generated alt text">
            <a:extLst>
              <a:ext uri="{FF2B5EF4-FFF2-40B4-BE49-F238E27FC236}">
                <a16:creationId xmlns:a16="http://schemas.microsoft.com/office/drawing/2014/main" id="{B32B172F-14B1-D449-9742-C9B95EF28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908" y="2072594"/>
            <a:ext cx="2537194" cy="1514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Change alt text screen with new alt text added.">
            <a:extLst>
              <a:ext uri="{FF2B5EF4-FFF2-40B4-BE49-F238E27FC236}">
                <a16:creationId xmlns:a16="http://schemas.microsoft.com/office/drawing/2014/main" id="{E2F30C1A-DF7E-8F4A-98CC-7B7A1FD58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8908" y="4316542"/>
            <a:ext cx="2537194" cy="17160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5493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Image Descriptions: GIFs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 descr="Screenshot of a Tweet containing a GIF. &quot;Y'all are amazing! #UDL really is everywhere. And now we have all these great examples of UDL in the wild to help inspire our instructional design. Thanks for sharing, everybody! #UDLchat [GIF: Mr. Peanut saying &quot;You get a gold star&quot; and raising a gold star in the air]&quot;">
            <a:extLst>
              <a:ext uri="{FF2B5EF4-FFF2-40B4-BE49-F238E27FC236}">
                <a16:creationId xmlns:a16="http://schemas.microsoft.com/office/drawing/2014/main" id="{7BB3093E-4E22-434C-887B-32F4A5F1E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004" y="1832503"/>
            <a:ext cx="5617992" cy="43820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9015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Captioning &amp; Audio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dirty="0"/>
              <a:t>Transcribing and captioning videos is easier than ever. Audio descriptions are the next frontier.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22</a:t>
            </a:fld>
            <a:endParaRPr lang="en-US"/>
          </a:p>
        </p:txBody>
      </p:sp>
      <p:pic>
        <p:nvPicPr>
          <p:cNvPr id="15" name="Picture 14" descr="Captioning &amp; Audio represented by closed captioning &amp; audio description icons">
            <a:extLst>
              <a:ext uri="{FF2B5EF4-FFF2-40B4-BE49-F238E27FC236}">
                <a16:creationId xmlns:a16="http://schemas.microsoft.com/office/drawing/2014/main" id="{52AA23D3-DACF-7940-920E-263D863C3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80420"/>
            <a:ext cx="3886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12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Captioned Video: Fail</a:t>
            </a:r>
          </a:p>
        </p:txBody>
      </p:sp>
      <p:pic>
        <p:nvPicPr>
          <p:cNvPr id="7" name="Content Placeholder 6" descr="Screenshot of a poorly-captioned video.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807" y="1870077"/>
            <a:ext cx="5490796" cy="3088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28650" y="5094287"/>
            <a:ext cx="7886700" cy="108267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What this should say</a:t>
            </a:r>
            <a:r>
              <a:rPr lang="en-US"/>
              <a:t>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”Hello again, everybody. Harry Caray in Cleveland.”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225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Captioned Video: Example</a:t>
            </a:r>
          </a:p>
        </p:txBody>
      </p:sp>
      <p:pic>
        <p:nvPicPr>
          <p:cNvPr id="7" name="Content Placeholder 6" descr="Screenshot of captioning editing in YouTube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91" y="1825625"/>
            <a:ext cx="6637817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693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Captioned Video: 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25</a:t>
            </a:fld>
            <a:endParaRPr lang="en-US"/>
          </a:p>
        </p:txBody>
      </p:sp>
      <p:pic>
        <p:nvPicPr>
          <p:cNvPr id="9" name="Content Placeholder 8" descr="Screenshot of the Edit Video page in Facebook, pointing out where to add an SRT caption file.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158" y="1825625"/>
            <a:ext cx="3367683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34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Captioned Video: Example</a:t>
            </a:r>
          </a:p>
        </p:txBody>
      </p:sp>
      <p:pic>
        <p:nvPicPr>
          <p:cNvPr id="7" name="Content Placeholder 6" descr="Tweet that uses [VIDEO] convention to show users that the link leads to a video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545" y="1825625"/>
            <a:ext cx="4330909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56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C38D4-3AEE-8B42-BC6C-306E17F6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Audio Description: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AA814-F278-2542-BCE3-F54E354C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45FE0-307D-D24C-AA70-6461C715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11855-ABE7-F242-8D6B-91BB4FE1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 descr="Screenshot of the Frozen Teaser Trailer">
            <a:extLst>
              <a:ext uri="{FF2B5EF4-FFF2-40B4-BE49-F238E27FC236}">
                <a16:creationId xmlns:a16="http://schemas.microsoft.com/office/drawing/2014/main" id="{BF52F80A-4D6C-294E-AD7B-AF34E1335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2042066"/>
            <a:ext cx="7886700" cy="349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72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</a:t>
            </a:r>
            <a:r>
              <a:rPr lang="en-US" dirty="0" err="1"/>
              <a:t>Shorteners</a:t>
            </a:r>
            <a:endParaRPr lang="en-US" dirty="0"/>
          </a:p>
        </p:txBody>
      </p:sp>
      <p:pic>
        <p:nvPicPr>
          <p:cNvPr id="8" name="Content Placeholder 7" descr="Link Shorteners represented by the WWW abbreviation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58194"/>
            <a:ext cx="3886200" cy="38862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dirty="0"/>
              <a:t>Save characters. </a:t>
            </a:r>
            <a:br>
              <a:rPr lang="en-US" dirty="0"/>
            </a:br>
            <a:r>
              <a:rPr lang="en-US" dirty="0"/>
              <a:t>Save lives.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42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Link </a:t>
            </a:r>
            <a:r>
              <a:rPr lang="en-US" sz="3600" dirty="0" err="1"/>
              <a:t>Shorteners</a:t>
            </a:r>
            <a:r>
              <a:rPr lang="en-US" sz="3600" dirty="0"/>
              <a:t>: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pPr fontAlgn="base"/>
            <a:r>
              <a:rPr lang="en-US" dirty="0"/>
              <a:t>Bit.ly</a:t>
            </a:r>
          </a:p>
          <a:p>
            <a:pPr fontAlgn="base"/>
            <a:r>
              <a:rPr lang="en-US" dirty="0" err="1"/>
              <a:t>TinyURL</a:t>
            </a:r>
            <a:endParaRPr lang="en-US" dirty="0"/>
          </a:p>
          <a:p>
            <a:pPr fontAlgn="base"/>
            <a:r>
              <a:rPr lang="en-US" dirty="0"/>
              <a:t>Ow.ly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29</a:t>
            </a:fld>
            <a:endParaRPr lang="en-US"/>
          </a:p>
        </p:txBody>
      </p:sp>
      <p:pic>
        <p:nvPicPr>
          <p:cNvPr id="11" name="Content Placeholder 10" descr="Screenshot of bit.ly URL click analytics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35" y="1870077"/>
            <a:ext cx="5742515" cy="4306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68122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Link </a:t>
            </a:r>
            <a:r>
              <a:rPr lang="en-US" sz="4000" dirty="0" err="1"/>
              <a:t>Shorteners</a:t>
            </a:r>
            <a:r>
              <a:rPr lang="en-US" sz="4000" dirty="0"/>
              <a:t>: 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30</a:t>
            </a:fld>
            <a:endParaRPr lang="en-US"/>
          </a:p>
        </p:txBody>
      </p:sp>
      <p:pic>
        <p:nvPicPr>
          <p:cNvPr id="9" name="Content Placeholder 8" descr="Screenshot of a tweet: &quot;How #UDL Can Help You Create Culturally Accessible Classrooms by @DegnerJoni | Inclusion Lab @BrookesPubCo bit.ly/2f5WIR1 #UDLchat&quot;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50" y="1825625"/>
            <a:ext cx="3434699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1282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31</a:t>
            </a:fld>
            <a:endParaRPr lang="en-US"/>
          </a:p>
        </p:txBody>
      </p:sp>
      <p:pic>
        <p:nvPicPr>
          <p:cNvPr id="11" name="Picture 10" descr="Social Media Accessibility: Plain Language represented by a speech bubble, CamelCase Hashtags represented by a # symbol, Image Descriptions represented by an icon of three people, Captioning &amp; Audio represented by closed captioning &amp; audio description icons, and Link Shorteners represented by the WWW abbreviation.">
            <a:extLst>
              <a:ext uri="{FF2B5EF4-FFF2-40B4-BE49-F238E27FC236}">
                <a16:creationId xmlns:a16="http://schemas.microsoft.com/office/drawing/2014/main" id="{2F9D2BB4-D8B4-4A4E-8E3B-57BCAF146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2029619"/>
            <a:ext cx="7886699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83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32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55277" y="2106797"/>
            <a:ext cx="3833446" cy="38334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700" dirty="0">
                <a:latin typeface="Arial Rounded MT Bold" charset="0"/>
                <a:ea typeface="Arial Rounded MT Bold" charset="0"/>
                <a:cs typeface="Arial Rounded MT Bold" charset="0"/>
              </a:rPr>
              <a:t>?</a:t>
            </a:r>
            <a:endParaRPr lang="en-US" sz="9600" dirty="0"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545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5064369"/>
            <a:ext cx="2829659" cy="11125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Mindy Johnson</a:t>
            </a:r>
          </a:p>
          <a:p>
            <a:pPr marL="0" indent="0">
              <a:buNone/>
            </a:pPr>
            <a:r>
              <a:rPr lang="en-US" sz="2000" dirty="0" err="1"/>
              <a:t>mjohnson@cast.org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27230" y="1825625"/>
            <a:ext cx="4588119" cy="435133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2400" b="1" dirty="0"/>
              <a:t>AEM Center </a:t>
            </a:r>
            <a:br>
              <a:rPr lang="en-US" sz="2400" dirty="0"/>
            </a:br>
            <a:r>
              <a:rPr lang="en-US" sz="2400" dirty="0" err="1"/>
              <a:t>aem.cast.org</a:t>
            </a:r>
            <a:endParaRPr lang="en-US" sz="2400" dirty="0"/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2400" b="1" dirty="0"/>
              <a:t>Digital Handout </a:t>
            </a:r>
            <a:br>
              <a:rPr lang="en-US" sz="2400" dirty="0"/>
            </a:br>
            <a:r>
              <a:rPr lang="en-US" sz="2400" dirty="0" err="1"/>
              <a:t>bit.ly</a:t>
            </a:r>
            <a:r>
              <a:rPr lang="en-US" sz="2400" dirty="0"/>
              <a:t>/</a:t>
            </a:r>
            <a:r>
              <a:rPr lang="en-US" sz="2400" dirty="0" err="1"/>
              <a:t>aem-socialmedia</a:t>
            </a:r>
            <a:endParaRPr lang="en-US" sz="2400" dirty="0"/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2400" b="1" dirty="0"/>
              <a:t>#UDLchat</a:t>
            </a:r>
            <a:br>
              <a:rPr lang="en-US" sz="2400" b="1" dirty="0"/>
            </a:br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&amp; 3</a:t>
            </a:r>
            <a:r>
              <a:rPr lang="en-US" sz="2400" baseline="30000" dirty="0"/>
              <a:t>rd</a:t>
            </a:r>
            <a:r>
              <a:rPr lang="en-US" sz="2400" dirty="0"/>
              <a:t> Wednesdays </a:t>
            </a:r>
            <a:br>
              <a:rPr lang="en-US" sz="2400" dirty="0"/>
            </a:br>
            <a:r>
              <a:rPr lang="en-US" sz="2400" dirty="0"/>
              <a:t>9-9:30pm ET / 6-6:30pm PT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@AEM_Center  |  @min_d_j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#AEM4all  |  bit.ly/aem-socialmedia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BE6F6-5748-F846-823F-B622A8D6FDD7}" type="slidenum">
              <a:rPr lang="en-US" smtClean="0"/>
              <a:t>33</a:t>
            </a:fld>
            <a:endParaRPr lang="en-US"/>
          </a:p>
        </p:txBody>
      </p:sp>
      <p:pic>
        <p:nvPicPr>
          <p:cNvPr id="10" name="Picture 9" descr="Photo of Mindy Johns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78768"/>
            <a:ext cx="2829659" cy="282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70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EM Center">
      <a:dk1>
        <a:srgbClr val="323232"/>
      </a:dk1>
      <a:lt1>
        <a:srgbClr val="FFFFFF"/>
      </a:lt1>
      <a:dk2>
        <a:srgbClr val="000000"/>
      </a:dk2>
      <a:lt2>
        <a:srgbClr val="F7F7F7"/>
      </a:lt2>
      <a:accent1>
        <a:srgbClr val="8DBD69"/>
      </a:accent1>
      <a:accent2>
        <a:srgbClr val="F56C4C"/>
      </a:accent2>
      <a:accent3>
        <a:srgbClr val="5A62B2"/>
      </a:accent3>
      <a:accent4>
        <a:srgbClr val="A7DB98"/>
      </a:accent4>
      <a:accent5>
        <a:srgbClr val="F56C4C"/>
      </a:accent5>
      <a:accent6>
        <a:srgbClr val="7D97CE"/>
      </a:accent6>
      <a:hlink>
        <a:srgbClr val="1D47AD"/>
      </a:hlink>
      <a:folHlink>
        <a:srgbClr val="5A62B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m-template" id="{3F7ECB47-F3CD-2041-89EC-DEE4A697D62B}" vid="{CD800C46-A63B-A54B-913F-42CC9756D3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AEM Center</Template>
  <TotalTime>1161</TotalTime>
  <Words>923</Words>
  <Application>Microsoft Macintosh PowerPoint</Application>
  <PresentationFormat>On-screen Show (4:3)</PresentationFormat>
  <Paragraphs>175</Paragraphs>
  <Slides>33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Arial Black</vt:lpstr>
      <vt:lpstr>Arial Rounded MT Bold</vt:lpstr>
      <vt:lpstr>Calibri</vt:lpstr>
      <vt:lpstr>Open Sans</vt:lpstr>
      <vt:lpstr>Office Theme</vt:lpstr>
      <vt:lpstr>Best Practices for  Accessible Social Media</vt:lpstr>
      <vt:lpstr>PowerPoint Presentation</vt:lpstr>
      <vt:lpstr>Social Media Accessibility</vt:lpstr>
      <vt:lpstr>What’s Your Flavor?</vt:lpstr>
      <vt:lpstr>PowerPoint Presentation</vt:lpstr>
      <vt:lpstr>Plain Language</vt:lpstr>
      <vt:lpstr>Plain Language: Example</vt:lpstr>
      <vt:lpstr>CamelCase Hashtags</vt:lpstr>
      <vt:lpstr>What is CamelCase?</vt:lpstr>
      <vt:lpstr>CamelCase: Examples</vt:lpstr>
      <vt:lpstr>CamelCase: Example</vt:lpstr>
      <vt:lpstr>Image Descriptions</vt:lpstr>
      <vt:lpstr>Image Descriptions: Twitter</vt:lpstr>
      <vt:lpstr>Image Descriptions: Twitter</vt:lpstr>
      <vt:lpstr>Image Descriptions: Twitter</vt:lpstr>
      <vt:lpstr>Image Descriptions: Twitter</vt:lpstr>
      <vt:lpstr>Image Descriptions: Twitter</vt:lpstr>
      <vt:lpstr>Image Descriptions: Twitter</vt:lpstr>
      <vt:lpstr>Image Descriptions: Instagram</vt:lpstr>
      <vt:lpstr>Image Descriptions: Facebook</vt:lpstr>
      <vt:lpstr>Image Descriptions: GIFs</vt:lpstr>
      <vt:lpstr>Captioning &amp; Audio</vt:lpstr>
      <vt:lpstr>Captioned Video: Fail</vt:lpstr>
      <vt:lpstr>Captioned Video: Example</vt:lpstr>
      <vt:lpstr>Captioned Video: Example</vt:lpstr>
      <vt:lpstr>Captioned Video: Example</vt:lpstr>
      <vt:lpstr>Audio Description: Example</vt:lpstr>
      <vt:lpstr>Link Shorteners</vt:lpstr>
      <vt:lpstr>Link Shorteners: Resources</vt:lpstr>
      <vt:lpstr>Link Shorteners: Example</vt:lpstr>
      <vt:lpstr>Putting It All Together</vt:lpstr>
      <vt:lpstr>Questions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for  More Accessible Social Media</dc:title>
  <dc:creator>Mindy Johnson</dc:creator>
  <cp:lastModifiedBy>Mindy Johnson</cp:lastModifiedBy>
  <cp:revision>60</cp:revision>
  <dcterms:created xsi:type="dcterms:W3CDTF">2016-10-31T14:53:52Z</dcterms:created>
  <dcterms:modified xsi:type="dcterms:W3CDTF">2019-05-21T13:48:17Z</dcterms:modified>
</cp:coreProperties>
</file>